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-X556U" initials="AX" lastIdx="1" clrIdx="0">
    <p:extLst>
      <p:ext uri="{19B8F6BF-5375-455C-9EA6-DF929625EA0E}">
        <p15:presenceInfo xmlns:p15="http://schemas.microsoft.com/office/powerpoint/2012/main" userId="ASUS-X556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79B1"/>
    <a:srgbClr val="53A4CE"/>
    <a:srgbClr val="C0E6F2"/>
    <a:srgbClr val="458FBE"/>
    <a:srgbClr val="E62A76"/>
    <a:srgbClr val="F68EF1"/>
    <a:srgbClr val="F7B9A3"/>
    <a:srgbClr val="D8ECFD"/>
    <a:srgbClr val="D4E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1837270341208"/>
          <c:y val="4.9874279301788844E-2"/>
          <c:w val="0.8649816272965879"/>
          <c:h val="0.796308874954125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E62A7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ДТ</c:v>
                </c:pt>
                <c:pt idx="1">
                  <c:v>Газ</c:v>
                </c:pt>
                <c:pt idx="2">
                  <c:v>Водород</c:v>
                </c:pt>
                <c:pt idx="3">
                  <c:v>Элетробус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5000</c:v>
                </c:pt>
                <c:pt idx="1">
                  <c:v>6000</c:v>
                </c:pt>
                <c:pt idx="2">
                  <c:v>1600</c:v>
                </c:pt>
                <c:pt idx="3">
                  <c:v>2000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Выбросы вредных веществ, кг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243C-47F3-95B0-CAAF890D3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20952879"/>
        <c:axId val="1920939439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gradFill rotWithShape="1">
                    <a:gsLst>
                      <a:gs pos="0">
                        <a:schemeClr val="accent2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ДТ</c:v>
                      </c:pt>
                      <c:pt idx="1">
                        <c:v>Газ</c:v>
                      </c:pt>
                      <c:pt idx="2">
                        <c:v>Водород</c:v>
                      </c:pt>
                      <c:pt idx="3">
                        <c:v>Элетробус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uri="{02D57815-91ED-43cb-92C2-25804820EDAC}">
                    <c15:filteredSeriesTitle>
                      <c15:tx>
                        <c:strRef>
                          <c:extLst>
                            <c:ext uri="{02D57815-91ED-43cb-92C2-25804820EDAC}">
                              <c15:formulaRef>
                                <c15:sqref>Лист1!$C$1</c15:sqref>
                              </c15:formulaRef>
                            </c:ext>
                          </c:extLst>
                          <c:strCache>
                            <c:ptCount val="1"/>
                            <c:pt idx="0">
                              <c:v>Столбец1</c:v>
                            </c:pt>
                          </c:strCache>
                        </c:strRef>
                      </c15:tx>
                    </c15:filteredSeriesTitle>
                  </c:ext>
                  <c:ext xmlns:c16="http://schemas.microsoft.com/office/drawing/2014/chart" uri="{C3380CC4-5D6E-409C-BE32-E72D297353CC}">
                    <c16:uniqueId val="{00000001-243C-47F3-95B0-CAAF890D3343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gradFill rotWithShape="1">
                    <a:gsLst>
                      <a:gs pos="0">
                        <a:schemeClr val="accent2">
                          <a:shade val="65000"/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2">
                          <a:shade val="65000"/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2">
                          <a:shade val="65000"/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4"/>
                      <c:pt idx="0">
                        <c:v>ДТ</c:v>
                      </c:pt>
                      <c:pt idx="1">
                        <c:v>Газ</c:v>
                      </c:pt>
                      <c:pt idx="2">
                        <c:v>Водород</c:v>
                      </c:pt>
                      <c:pt idx="3">
                        <c:v>Элетробус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Лист1!$D$2:$D$5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5="http://schemas.microsoft.com/office/drawing/2012/chart" uri="{02D57815-91ED-43cb-92C2-25804820EDAC}">
                    <c15:filteredSeriesTitle>
                      <c15:tx>
                        <c:strRef>
                          <c:extLst>
                            <c:ext uri="{02D57815-91ED-43cb-92C2-25804820EDAC}">
                              <c15:formulaRef>
                                <c15:sqref>Лист1!$D$1</c15:sqref>
                              </c15:formulaRef>
                            </c:ext>
                          </c:extLst>
                          <c:strCache>
                            <c:ptCount val="1"/>
                            <c:pt idx="0">
                              <c:v>Столбец2</c:v>
                            </c:pt>
                          </c:strCache>
                        </c:strRef>
                      </c15:tx>
                    </c15:filteredSeriesTitle>
                  </c:ext>
                  <c:ext xmlns:c16="http://schemas.microsoft.com/office/drawing/2014/chart" uri="{C3380CC4-5D6E-409C-BE32-E72D297353CC}">
                    <c16:uniqueId val="{00000002-243C-47F3-95B0-CAAF890D3343}"/>
                  </c:ext>
                </c:extLst>
              </c15:ser>
            </c15:filteredBarSeries>
          </c:ext>
        </c:extLst>
      </c:barChart>
      <c:catAx>
        <c:axId val="19209528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0939439"/>
        <c:crosses val="autoZero"/>
        <c:auto val="1"/>
        <c:lblAlgn val="ctr"/>
        <c:lblOffset val="100"/>
        <c:noMultiLvlLbl val="0"/>
      </c:catAx>
      <c:valAx>
        <c:axId val="192093943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20952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3-21T10:22:51.556" idx="1">
    <p:pos x="7680" y="844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B1880-A496-4561-9A91-BB7E3E6BAF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67CE04-A754-44B8-84BE-DE1BD0504E66}">
      <dgm:prSet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/>
            <a:t>Экологические показатели </a:t>
          </a:r>
        </a:p>
      </dgm:t>
    </dgm:pt>
    <dgm:pt modelId="{0C8623ED-EBBC-40E1-92DF-1730F095B509}" type="parTrans" cxnId="{76DCDDC9-1343-43EA-B25D-E4B56FC0123C}">
      <dgm:prSet/>
      <dgm:spPr/>
      <dgm:t>
        <a:bodyPr/>
        <a:lstStyle/>
        <a:p>
          <a:endParaRPr lang="ru-RU"/>
        </a:p>
      </dgm:t>
    </dgm:pt>
    <dgm:pt modelId="{166D7AC5-C298-4A5C-8C22-9C7323EF18B4}" type="sibTrans" cxnId="{76DCDDC9-1343-43EA-B25D-E4B56FC0123C}">
      <dgm:prSet/>
      <dgm:spPr/>
      <dgm:t>
        <a:bodyPr/>
        <a:lstStyle/>
        <a:p>
          <a:endParaRPr lang="ru-RU"/>
        </a:p>
      </dgm:t>
    </dgm:pt>
    <dgm:pt modelId="{ADE39AD1-9F90-4159-8AD7-E08CB474AB38}" type="pres">
      <dgm:prSet presAssocID="{AB7B1880-A496-4561-9A91-BB7E3E6BAFCA}" presName="linear" presStyleCnt="0">
        <dgm:presLayoutVars>
          <dgm:animLvl val="lvl"/>
          <dgm:resizeHandles val="exact"/>
        </dgm:presLayoutVars>
      </dgm:prSet>
      <dgm:spPr/>
    </dgm:pt>
    <dgm:pt modelId="{ABDB7A4F-EA2A-41FA-91B8-FEE8B88ED96E}" type="pres">
      <dgm:prSet presAssocID="{C167CE04-A754-44B8-84BE-DE1BD0504E66}" presName="parentText" presStyleLbl="node1" presStyleIdx="0" presStyleCnt="1">
        <dgm:presLayoutVars>
          <dgm:chMax val="0"/>
          <dgm:bulletEnabled val="1"/>
        </dgm:presLayoutVars>
      </dgm:prSet>
      <dgm:spPr>
        <a:prstGeom prst="flowChartAlternateProcess">
          <a:avLst/>
        </a:prstGeom>
      </dgm:spPr>
    </dgm:pt>
  </dgm:ptLst>
  <dgm:cxnLst>
    <dgm:cxn modelId="{3E0B257E-2B39-46B8-BC56-6765463E228E}" type="presOf" srcId="{AB7B1880-A496-4561-9A91-BB7E3E6BAFCA}" destId="{ADE39AD1-9F90-4159-8AD7-E08CB474AB38}" srcOrd="0" destOrd="0" presId="urn:microsoft.com/office/officeart/2005/8/layout/vList2"/>
    <dgm:cxn modelId="{AF00BCBC-A6F1-4062-AB9C-15B70B4FD6A7}" type="presOf" srcId="{C167CE04-A754-44B8-84BE-DE1BD0504E66}" destId="{ABDB7A4F-EA2A-41FA-91B8-FEE8B88ED96E}" srcOrd="0" destOrd="0" presId="urn:microsoft.com/office/officeart/2005/8/layout/vList2"/>
    <dgm:cxn modelId="{76DCDDC9-1343-43EA-B25D-E4B56FC0123C}" srcId="{AB7B1880-A496-4561-9A91-BB7E3E6BAFCA}" destId="{C167CE04-A754-44B8-84BE-DE1BD0504E66}" srcOrd="0" destOrd="0" parTransId="{0C8623ED-EBBC-40E1-92DF-1730F095B509}" sibTransId="{166D7AC5-C298-4A5C-8C22-9C7323EF18B4}"/>
    <dgm:cxn modelId="{66FC2B0F-C78A-4E00-B957-4210E381FE7E}" type="presParOf" srcId="{ADE39AD1-9F90-4159-8AD7-E08CB474AB38}" destId="{ABDB7A4F-EA2A-41FA-91B8-FEE8B88ED9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B7A4F-EA2A-41FA-91B8-FEE8B88ED96E}">
      <dsp:nvSpPr>
        <dsp:cNvPr id="0" name=""/>
        <dsp:cNvSpPr/>
      </dsp:nvSpPr>
      <dsp:spPr>
        <a:xfrm>
          <a:off x="0" y="64"/>
          <a:ext cx="10343322" cy="1247220"/>
        </a:xfrm>
        <a:prstGeom prst="flowChartAlternateProcess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kern="1200"/>
            <a:t>Экологические показатели </a:t>
          </a:r>
        </a:p>
      </dsp:txBody>
      <dsp:txXfrm>
        <a:off x="60883" y="60947"/>
        <a:ext cx="10221556" cy="1125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0.4625</cdr:x>
      <cdr:y>0.41573</cdr:y>
    </cdr:from>
    <cdr:to>
      <cdr:x>0.5375</cdr:x>
      <cdr:y>0.58427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62E854D-CFE1-C6BE-89C8-FFFD42204F7B}"/>
            </a:ext>
          </a:extLst>
        </cdr:cNvPr>
        <cdr:cNvSpPr txBox="1"/>
      </cdr:nvSpPr>
      <cdr:spPr>
        <a:xfrm xmlns:a="http://schemas.openxmlformats.org/drawingml/2006/main">
          <a:off x="5638800" y="22553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0.37657</cdr:y>
    </cdr:from>
    <cdr:to>
      <cdr:x>0.09758</cdr:x>
      <cdr:y>0.62343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53277F9-7F11-0E74-A28B-9FB79A7F907F}"/>
            </a:ext>
          </a:extLst>
        </cdr:cNvPr>
        <cdr:cNvSpPr txBox="1"/>
      </cdr:nvSpPr>
      <cdr:spPr>
        <a:xfrm xmlns:a="http://schemas.openxmlformats.org/drawingml/2006/main">
          <a:off x="0" y="2042958"/>
          <a:ext cx="1189751" cy="1339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dirty="0"/>
            <a:t>Выбросы вредных веществ, кг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1AD65-1329-49E8-40CD-8573483D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6BEFD0-401B-83AD-FBE8-21C10E5B3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5FCF42-DF56-3291-E936-DB3062A8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4D6330-E562-B40E-343D-D3616459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0BEAFD-537D-B86D-90BC-1A87A3E2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0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2D6F5-4339-63F4-0E9D-8556B346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662E26B-F93E-4480-10F5-7912A03A0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CE7FBE-B71D-B5F6-E7F9-0A3BEC89C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DAB99C-1F03-94E8-8016-60094F11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AE132C-16C1-3D6B-CC29-48BA75A69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36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41DB9A-4A71-CC71-1CFC-44051D80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5681A2-C93D-3BC4-A0EE-ACDFA0E70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06882E-A007-DF33-CC56-BB04D1BFB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00CC04-20F0-9708-D6F2-8C38A495A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C523B4-C62A-DB91-64F8-E279D1B8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8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19976-B6E7-292D-21E7-F5B34C2E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77410B-39E3-9F96-7FE6-AA8B479DF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03BE84-3DB9-DFFD-100D-20F3F4487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6DE36-8207-8991-CBC4-8ADF4A7D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1F7229-A6AE-6216-5CDE-14581EE5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2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57989-73C7-6D38-8622-4F014482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728CF8-7EE4-01B5-5E5D-4F4711546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FAEC92-DC86-82F5-DF44-836E0583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12CC7F-A447-A0CE-5724-16D9CF13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67AB8D-DC35-339C-AAF9-C7CB95EC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46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8F411-7AF2-CC4A-64F1-43541BBC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744F-5E2C-00FA-ECE6-C0CF44C07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D00750-9338-BD0E-ED98-8D2346BFF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AB131-87F8-B590-FDD5-69C8BB1D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E0677D-5D58-A49A-35EF-355E81310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244360-7AE7-E2BB-0022-5C24CCFC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5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D08A8-14DF-88C5-DAF4-54B64A518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7649BE-B040-671F-7D55-37D16C9A5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5EFD36-0C48-B6C9-EABD-F4FC6B41B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8C903A-DC76-E054-CE9A-50A8520A1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A597B4-EAE4-B940-43BF-B2CA4927D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16A9C0-A15F-C138-F25C-E0AFE6F06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34EFC2-D374-4350-7D85-C98F8D9C1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E0ED2E-98E3-AC40-D959-F908CCA3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94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EC59A-46EC-C134-BCC3-8E85D29EC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FC7336-ED0C-20C6-3925-EA07394CD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0EB706-3E13-B99D-1652-E6AE2C10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9C46CA-BFE6-3199-AA42-4BD7BBF00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7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8F928B-11BA-42C5-F860-6000FF6A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90467A-7A89-5FBB-D983-04D0A8F8E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3E292A-4929-1010-5D30-CAD29CE77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5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D3979-F073-E901-4EB2-7A021FD3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16BF09-4CCB-EA99-4E47-F883037F6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8FB243-0A0C-71F7-B86D-C018F6919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AF60FF-63A0-4EDF-0DC2-363E9C51B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917DE8-2C75-8C75-BE13-0D9094A42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CA47AD-7DD9-9BDE-3656-9928A855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6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1F633-D5BB-55D9-3B61-2270DA4C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485D2A-BD22-C54F-F91C-6E5E028C8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7B0338-ED98-E194-D911-20BA43676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858CE0-9AE0-4ACF-0875-B074225D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E877E5-1173-2E4F-0EAC-9704CFD88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EE5A3B-D0FE-37C2-078D-C478B3A5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59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2F11E-3521-C679-9676-FDEC8F09D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5FB2CE-514F-5CEE-AE1F-639D60AB5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981CE9-5630-6FFE-3B72-4AFA9649C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0CB36-795A-4AA7-B647-7A7F3E8D5D9F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5833BE-A896-672C-9BF6-DF96930E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F2255A-3AE5-7FDD-6750-637AB8B9C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F94F-D74A-4472-A92E-1B2732C5D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2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EB4F20-ADBC-F27E-A28E-B19FB1C58D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" b="157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F20CE-7CDE-F628-ACBB-31164FEF1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>
            <a:normAutofit/>
          </a:bodyPr>
          <a:lstStyle/>
          <a:p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Водородный транспорт и инфраструктура</a:t>
            </a:r>
          </a:p>
        </p:txBody>
      </p:sp>
    </p:spTree>
    <p:extLst>
      <p:ext uri="{BB962C8B-B14F-4D97-AF65-F5344CB8AC3E}">
        <p14:creationId xmlns:p14="http://schemas.microsoft.com/office/powerpoint/2010/main" val="4208000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5AB1E-BCF0-EF5E-4B85-6A070240E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0" y="119270"/>
            <a:ext cx="5936974" cy="213360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получения водорода</a:t>
            </a:r>
          </a:p>
        </p:txBody>
      </p:sp>
      <p:pic>
        <p:nvPicPr>
          <p:cNvPr id="4" name="Slide">
            <a:extLst>
              <a:ext uri="{FF2B5EF4-FFF2-40B4-BE49-F238E27FC236}">
                <a16:creationId xmlns:a16="http://schemas.microsoft.com/office/drawing/2014/main" id="{1BC42C64-07C0-8CBA-2E1D-13DD772A50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203" t="-359" r="718" b="11564"/>
          <a:stretch/>
        </p:blipFill>
        <p:spPr>
          <a:xfrm>
            <a:off x="6453809" y="-34955"/>
            <a:ext cx="5873654" cy="66724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6BBBF3-E927-4436-3FD1-0C99AFBF29E9}"/>
              </a:ext>
            </a:extLst>
          </p:cNvPr>
          <p:cNvSpPr txBox="1"/>
          <p:nvPr/>
        </p:nvSpPr>
        <p:spPr>
          <a:xfrm>
            <a:off x="6977271" y="6465627"/>
            <a:ext cx="2060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Транспортное средство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9DECA1-D61F-6D94-7490-729FBC3ECF0E}"/>
              </a:ext>
            </a:extLst>
          </p:cNvPr>
          <p:cNvSpPr txBox="1"/>
          <p:nvPr/>
        </p:nvSpPr>
        <p:spPr>
          <a:xfrm>
            <a:off x="9037983" y="6465628"/>
            <a:ext cx="1835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Промышленность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747134-19FE-0114-344E-EDD8C0F01E63}"/>
              </a:ext>
            </a:extLst>
          </p:cNvPr>
          <p:cNvSpPr txBox="1"/>
          <p:nvPr/>
        </p:nvSpPr>
        <p:spPr>
          <a:xfrm>
            <a:off x="10681255" y="6465629"/>
            <a:ext cx="1338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Генератор тока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B0466-2E60-9077-74E5-664048F74418}"/>
              </a:ext>
            </a:extLst>
          </p:cNvPr>
          <p:cNvSpPr txBox="1"/>
          <p:nvPr/>
        </p:nvSpPr>
        <p:spPr>
          <a:xfrm>
            <a:off x="675860" y="2875722"/>
            <a:ext cx="469126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333333"/>
                </a:solidFill>
                <a:effectLst/>
                <a:latin typeface="YS Text"/>
              </a:rPr>
              <a:t>Водород можно использовать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в промышленном производстве;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на транспорте;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333333"/>
                </a:solidFill>
                <a:effectLst/>
                <a:latin typeface="YS Text"/>
              </a:rPr>
              <a:t>для прямого потребления без существенного вреда для окружающей среды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1864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96E525E8-0753-E1A0-24A8-50B91623B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3333403"/>
              </p:ext>
            </p:extLst>
          </p:nvPr>
        </p:nvGraphicFramePr>
        <p:xfrm>
          <a:off x="0" y="92765"/>
          <a:ext cx="10343322" cy="1247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5FDBC34-E778-9648-1E94-41162F5224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548861"/>
              </p:ext>
            </p:extLst>
          </p:nvPr>
        </p:nvGraphicFramePr>
        <p:xfrm>
          <a:off x="0" y="1340114"/>
          <a:ext cx="12192000" cy="542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4798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EECCB-F007-DD15-A295-1C0D984A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Водородный автобус</a:t>
            </a:r>
          </a:p>
        </p:txBody>
      </p:sp>
      <p:pic>
        <p:nvPicPr>
          <p:cNvPr id="4" name="Slide">
            <a:extLst>
              <a:ext uri="{FF2B5EF4-FFF2-40B4-BE49-F238E27FC236}">
                <a16:creationId xmlns:a16="http://schemas.microsoft.com/office/drawing/2014/main" id="{D41EB911-9EF4-B34A-7903-54CF9CF2A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rcRect l="3744" t="12363" r="49296" b="55598"/>
          <a:stretch/>
        </p:blipFill>
        <p:spPr>
          <a:xfrm>
            <a:off x="0" y="1690688"/>
            <a:ext cx="12197809" cy="46810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C31AA6-F115-4302-FC4C-4B95503634A8}"/>
              </a:ext>
            </a:extLst>
          </p:cNvPr>
          <p:cNvSpPr/>
          <p:nvPr/>
        </p:nvSpPr>
        <p:spPr>
          <a:xfrm>
            <a:off x="2252134" y="2370667"/>
            <a:ext cx="2963333" cy="778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94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D4E9FE"/>
            </a:gs>
            <a:gs pos="86000">
              <a:srgbClr val="D8ECFD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6FE3037-5EF9-0D28-C330-0FB73B5E0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234" r="104" b="15874"/>
          <a:stretch/>
        </p:blipFill>
        <p:spPr bwMode="auto">
          <a:xfrm>
            <a:off x="0" y="1417983"/>
            <a:ext cx="12179300" cy="553278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3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1BF40E0-D661-C88C-3188-45A1D7E70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" y="18256"/>
            <a:ext cx="8484979" cy="1500188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Водородный поезд</a:t>
            </a:r>
          </a:p>
        </p:txBody>
      </p:sp>
    </p:spTree>
    <p:extLst>
      <p:ext uri="{BB962C8B-B14F-4D97-AF65-F5344CB8AC3E}">
        <p14:creationId xmlns:p14="http://schemas.microsoft.com/office/powerpoint/2010/main" val="2341767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53A4CE"/>
            </a:gs>
            <a:gs pos="61000">
              <a:srgbClr val="7FB8D7"/>
            </a:gs>
            <a:gs pos="48000">
              <a:srgbClr val="C0E6F2"/>
            </a:gs>
            <a:gs pos="100000">
              <a:srgbClr val="458FBE"/>
            </a:gs>
            <a:gs pos="4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67F6B204-70BF-2BB8-7943-805BB8463B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DBDBCA-EDDF-7275-EF57-D05E1DDB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" t="16036" r="1884" b="43326"/>
          <a:stretch/>
        </p:blipFill>
        <p:spPr>
          <a:xfrm>
            <a:off x="0" y="1544914"/>
            <a:ext cx="12192000" cy="3907619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8C946048-9F09-5B3F-8411-514D4C0E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09" y="219351"/>
            <a:ext cx="10515600" cy="1325563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Водородный речной и морской транспорт</a:t>
            </a:r>
          </a:p>
        </p:txBody>
      </p:sp>
    </p:spTree>
    <p:extLst>
      <p:ext uri="{BB962C8B-B14F-4D97-AF65-F5344CB8AC3E}">
        <p14:creationId xmlns:p14="http://schemas.microsoft.com/office/powerpoint/2010/main" val="3966903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49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YS Text</vt:lpstr>
      <vt:lpstr>Тема Office</vt:lpstr>
      <vt:lpstr>Водородный транспорт и инфраструктура</vt:lpstr>
      <vt:lpstr>Способы получения водорода</vt:lpstr>
      <vt:lpstr>Презентация PowerPoint</vt:lpstr>
      <vt:lpstr>Водородный автобус</vt:lpstr>
      <vt:lpstr>Водородный поезд</vt:lpstr>
      <vt:lpstr>Водородный речной и морской транспорт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Водородный транспорт и инфраструктура</dc:title>
  <dc:creator>ASUS-X556U</dc:creator>
  <cp:lastModifiedBy>ASUS-X556U</cp:lastModifiedBy>
  <cp:revision>2</cp:revision>
  <dcterms:created xsi:type="dcterms:W3CDTF">2024-03-21T06:08:08Z</dcterms:created>
  <dcterms:modified xsi:type="dcterms:W3CDTF">2024-03-21T08:07:52Z</dcterms:modified>
</cp:coreProperties>
</file>